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do" charset="1" panose="02020600000000000000"/>
      <p:regular r:id="rId10"/>
    </p:embeddedFont>
    <p:embeddedFont>
      <p:font typeface="Cardo Bold" charset="1" panose="02020804080000020003"/>
      <p:regular r:id="rId11"/>
    </p:embeddedFont>
    <p:embeddedFont>
      <p:font typeface="Cardo Italics" charset="1" panose="02020600000000000000"/>
      <p:regular r:id="rId12"/>
    </p:embeddedFont>
    <p:embeddedFont>
      <p:font typeface="Arapey" charset="1" panose="02000000000000000000"/>
      <p:regular r:id="rId13"/>
    </p:embeddedFont>
    <p:embeddedFont>
      <p:font typeface="Arapey Bold" charset="1" panose="02000000000000000000"/>
      <p:regular r:id="rId14"/>
    </p:embeddedFont>
    <p:embeddedFont>
      <p:font typeface="Arapey Italics" charset="1" panose="02000000000000000000"/>
      <p:regular r:id="rId15"/>
    </p:embeddedFont>
    <p:embeddedFont>
      <p:font typeface="Arapey Bold Italics" charset="1" panose="02000000000000000000"/>
      <p:regular r:id="rId16"/>
    </p:embeddedFont>
    <p:embeddedFont>
      <p:font typeface="Porcelain" charset="1" panose="00000000000000000000"/>
      <p:regular r:id="rId17"/>
    </p:embeddedFont>
    <p:embeddedFont>
      <p:font typeface="Celandine" charset="1" panose="00000500000000000000"/>
      <p:regular r:id="rId18"/>
    </p:embeddedFont>
    <p:embeddedFont>
      <p:font typeface="อีฟดอวอิ้ง" charset="1" panose="00000000000000000000"/>
      <p:regular r:id="rId19"/>
    </p:embeddedFont>
    <p:embeddedFont>
      <p:font typeface="อีฟดอวอิ้ง Bold" charset="1" panose="00000000000000000000"/>
      <p:regular r:id="rId20"/>
    </p:embeddedFont>
    <p:embeddedFont>
      <p:font typeface="อีฟดอวอิ้ง Italics" charset="1" panose="00000000000000000000"/>
      <p:regular r:id="rId21"/>
    </p:embeddedFont>
    <p:embeddedFont>
      <p:font typeface="อีฟดอวอิ้ง 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5286" y="-1159424"/>
            <a:ext cx="7617429" cy="12605848"/>
          </a:xfrm>
          <a:custGeom>
            <a:avLst/>
            <a:gdLst/>
            <a:ahLst/>
            <a:cxnLst/>
            <a:rect r="r" b="b" t="t" l="l"/>
            <a:pathLst>
              <a:path h="12605848" w="7617429">
                <a:moveTo>
                  <a:pt x="0" y="0"/>
                </a:moveTo>
                <a:lnTo>
                  <a:pt x="7617428" y="0"/>
                </a:lnTo>
                <a:lnTo>
                  <a:pt x="7617428" y="12605848"/>
                </a:lnTo>
                <a:lnTo>
                  <a:pt x="0" y="12605848"/>
                </a:lnTo>
                <a:lnTo>
                  <a:pt x="0" y="0"/>
                </a:lnTo>
                <a:close/>
              </a:path>
            </a:pathLst>
          </a:custGeom>
          <a:blipFill>
            <a:blip r:embed="rId2">
              <a:alphaModFix amt="71000"/>
            </a:blip>
            <a:stretch>
              <a:fillRect l="-9651" t="0" r="-12187" b="0"/>
            </a:stretch>
          </a:blipFill>
        </p:spPr>
      </p:sp>
      <p:sp>
        <p:nvSpPr>
          <p:cNvPr name="Freeform 3" id="3"/>
          <p:cNvSpPr/>
          <p:nvPr/>
        </p:nvSpPr>
        <p:spPr>
          <a:xfrm flipH="false" flipV="false" rot="0">
            <a:off x="2841076" y="8609125"/>
            <a:ext cx="12579953" cy="686179"/>
          </a:xfrm>
          <a:custGeom>
            <a:avLst/>
            <a:gdLst/>
            <a:ahLst/>
            <a:cxnLst/>
            <a:rect r="r" b="b" t="t" l="l"/>
            <a:pathLst>
              <a:path h="686179" w="12579953">
                <a:moveTo>
                  <a:pt x="0" y="0"/>
                </a:moveTo>
                <a:lnTo>
                  <a:pt x="12579953" y="0"/>
                </a:lnTo>
                <a:lnTo>
                  <a:pt x="12579953" y="686179"/>
                </a:lnTo>
                <a:lnTo>
                  <a:pt x="0" y="686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866971" y="1028700"/>
            <a:ext cx="12579953" cy="686179"/>
          </a:xfrm>
          <a:custGeom>
            <a:avLst/>
            <a:gdLst/>
            <a:ahLst/>
            <a:cxnLst/>
            <a:rect r="r" b="b" t="t" l="l"/>
            <a:pathLst>
              <a:path h="686179" w="12579953">
                <a:moveTo>
                  <a:pt x="12579953" y="686179"/>
                </a:moveTo>
                <a:lnTo>
                  <a:pt x="0" y="686179"/>
                </a:lnTo>
                <a:lnTo>
                  <a:pt x="0" y="0"/>
                </a:lnTo>
                <a:lnTo>
                  <a:pt x="12579953" y="0"/>
                </a:lnTo>
                <a:lnTo>
                  <a:pt x="12579953" y="68617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01745" y="523051"/>
            <a:ext cx="1623470" cy="1623470"/>
          </a:xfrm>
          <a:custGeom>
            <a:avLst/>
            <a:gdLst/>
            <a:ahLst/>
            <a:cxnLst/>
            <a:rect r="r" b="b" t="t" l="l"/>
            <a:pathLst>
              <a:path h="1623470" w="1623470">
                <a:moveTo>
                  <a:pt x="0" y="0"/>
                </a:moveTo>
                <a:lnTo>
                  <a:pt x="1623470" y="0"/>
                </a:lnTo>
                <a:lnTo>
                  <a:pt x="1623470" y="1623469"/>
                </a:lnTo>
                <a:lnTo>
                  <a:pt x="0" y="1623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697342">
            <a:off x="959188" y="5335396"/>
            <a:ext cx="2044068" cy="2696013"/>
          </a:xfrm>
          <a:custGeom>
            <a:avLst/>
            <a:gdLst/>
            <a:ahLst/>
            <a:cxnLst/>
            <a:rect r="r" b="b" t="t" l="l"/>
            <a:pathLst>
              <a:path h="2696013" w="2044068">
                <a:moveTo>
                  <a:pt x="0" y="0"/>
                </a:moveTo>
                <a:lnTo>
                  <a:pt x="2044068" y="0"/>
                </a:lnTo>
                <a:lnTo>
                  <a:pt x="2044068" y="2696013"/>
                </a:lnTo>
                <a:lnTo>
                  <a:pt x="0" y="2696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14117">
            <a:off x="14638355" y="6750627"/>
            <a:ext cx="1565349" cy="2074559"/>
          </a:xfrm>
          <a:custGeom>
            <a:avLst/>
            <a:gdLst/>
            <a:ahLst/>
            <a:cxnLst/>
            <a:rect r="r" b="b" t="t" l="l"/>
            <a:pathLst>
              <a:path h="2074559" w="1565349">
                <a:moveTo>
                  <a:pt x="0" y="0"/>
                </a:moveTo>
                <a:lnTo>
                  <a:pt x="1565349" y="0"/>
                </a:lnTo>
                <a:lnTo>
                  <a:pt x="1565349" y="2074559"/>
                </a:lnTo>
                <a:lnTo>
                  <a:pt x="0" y="20745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301861" y="3402913"/>
            <a:ext cx="11710173" cy="3220922"/>
          </a:xfrm>
          <a:custGeom>
            <a:avLst/>
            <a:gdLst/>
            <a:ahLst/>
            <a:cxnLst/>
            <a:rect r="r" b="b" t="t" l="l"/>
            <a:pathLst>
              <a:path h="3220922" w="11710173">
                <a:moveTo>
                  <a:pt x="0" y="0"/>
                </a:moveTo>
                <a:lnTo>
                  <a:pt x="11710173" y="0"/>
                </a:lnTo>
                <a:lnTo>
                  <a:pt x="11710173" y="3220921"/>
                </a:lnTo>
                <a:lnTo>
                  <a:pt x="0" y="3220921"/>
                </a:lnTo>
                <a:lnTo>
                  <a:pt x="0" y="0"/>
                </a:lnTo>
                <a:close/>
              </a:path>
            </a:pathLst>
          </a:custGeom>
          <a:blipFill>
            <a:blip r:embed="rId11"/>
            <a:stretch>
              <a:fillRect l="0" t="0" r="0" b="0"/>
            </a:stretch>
          </a:blipFill>
        </p:spPr>
      </p:sp>
      <p:sp>
        <p:nvSpPr>
          <p:cNvPr name="Freeform 9" id="9"/>
          <p:cNvSpPr/>
          <p:nvPr/>
        </p:nvSpPr>
        <p:spPr>
          <a:xfrm flipH="false" flipV="false" rot="0">
            <a:off x="12105449" y="229590"/>
            <a:ext cx="2696297" cy="1105196"/>
          </a:xfrm>
          <a:custGeom>
            <a:avLst/>
            <a:gdLst/>
            <a:ahLst/>
            <a:cxnLst/>
            <a:rect r="r" b="b" t="t" l="l"/>
            <a:pathLst>
              <a:path h="1105196" w="2696297">
                <a:moveTo>
                  <a:pt x="0" y="0"/>
                </a:moveTo>
                <a:lnTo>
                  <a:pt x="2696296" y="0"/>
                </a:lnTo>
                <a:lnTo>
                  <a:pt x="2696296" y="1105196"/>
                </a:lnTo>
                <a:lnTo>
                  <a:pt x="0" y="1105196"/>
                </a:lnTo>
                <a:lnTo>
                  <a:pt x="0" y="0"/>
                </a:lnTo>
                <a:close/>
              </a:path>
            </a:pathLst>
          </a:custGeom>
          <a:blipFill>
            <a:blip r:embed="rId12"/>
            <a:stretch>
              <a:fillRect l="0" t="0" r="0" b="0"/>
            </a:stretch>
          </a:blipFill>
        </p:spPr>
      </p:sp>
      <p:sp>
        <p:nvSpPr>
          <p:cNvPr name="TextBox 10" id="10"/>
          <p:cNvSpPr txBox="true"/>
          <p:nvPr/>
        </p:nvSpPr>
        <p:spPr>
          <a:xfrm rot="0">
            <a:off x="11896334" y="6954888"/>
            <a:ext cx="2377827" cy="1790065"/>
          </a:xfrm>
          <a:prstGeom prst="rect">
            <a:avLst/>
          </a:prstGeom>
        </p:spPr>
        <p:txBody>
          <a:bodyPr anchor="t" rtlCol="false" tIns="0" lIns="0" bIns="0" rIns="0">
            <a:spAutoFit/>
          </a:bodyPr>
          <a:lstStyle/>
          <a:p>
            <a:pPr algn="ctr">
              <a:lnSpc>
                <a:spcPts val="4759"/>
              </a:lnSpc>
            </a:pPr>
            <a:r>
              <a:rPr lang="en-US" sz="3399">
                <a:solidFill>
                  <a:srgbClr val="000000"/>
                </a:solidFill>
                <a:latin typeface="Arapey Bold"/>
              </a:rPr>
              <a:t>Presented by: </a:t>
            </a:r>
          </a:p>
          <a:p>
            <a:pPr algn="ctr">
              <a:lnSpc>
                <a:spcPts val="4759"/>
              </a:lnSpc>
            </a:pPr>
            <a:r>
              <a:rPr lang="en-US" sz="3399">
                <a:solidFill>
                  <a:srgbClr val="000000"/>
                </a:solidFill>
                <a:latin typeface="Arapey"/>
              </a:rPr>
              <a:t>Ayush Kumar</a:t>
            </a:r>
          </a:p>
          <a:p>
            <a:pPr algn="ctr">
              <a:lnSpc>
                <a:spcPts val="4759"/>
              </a:lnSpc>
              <a:spcBef>
                <a:spcPct val="0"/>
              </a:spcBef>
            </a:pPr>
            <a:r>
              <a:rPr lang="en-US" sz="3399">
                <a:solidFill>
                  <a:srgbClr val="000000"/>
                </a:solidFill>
                <a:latin typeface="Arapey"/>
              </a:rPr>
              <a:t>Sweta Kumari</a:t>
            </a:r>
          </a:p>
        </p:txBody>
      </p:sp>
      <p:sp>
        <p:nvSpPr>
          <p:cNvPr name="TextBox 11" id="11"/>
          <p:cNvSpPr txBox="true"/>
          <p:nvPr/>
        </p:nvSpPr>
        <p:spPr>
          <a:xfrm rot="0">
            <a:off x="3091573" y="1900919"/>
            <a:ext cx="11710173" cy="1094740"/>
          </a:xfrm>
          <a:prstGeom prst="rect">
            <a:avLst/>
          </a:prstGeom>
        </p:spPr>
        <p:txBody>
          <a:bodyPr anchor="t" rtlCol="false" tIns="0" lIns="0" bIns="0" rIns="0">
            <a:spAutoFit/>
          </a:bodyPr>
          <a:lstStyle/>
          <a:p>
            <a:pPr algn="ctr">
              <a:lnSpc>
                <a:spcPts val="8959"/>
              </a:lnSpc>
              <a:spcBef>
                <a:spcPct val="0"/>
              </a:spcBef>
            </a:pPr>
            <a:r>
              <a:rPr lang="en-US" sz="6399">
                <a:solidFill>
                  <a:srgbClr val="000000"/>
                </a:solidFill>
                <a:latin typeface="Celandine"/>
              </a:rPr>
              <a:t>Resume Keyword Highlighter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920107">
            <a:off x="1627017" y="297934"/>
            <a:ext cx="914480" cy="914480"/>
          </a:xfrm>
          <a:custGeom>
            <a:avLst/>
            <a:gdLst/>
            <a:ahLst/>
            <a:cxnLst/>
            <a:rect r="r" b="b" t="t" l="l"/>
            <a:pathLst>
              <a:path h="914480" w="914480">
                <a:moveTo>
                  <a:pt x="0" y="0"/>
                </a:moveTo>
                <a:lnTo>
                  <a:pt x="914481" y="0"/>
                </a:lnTo>
                <a:lnTo>
                  <a:pt x="914481" y="914480"/>
                </a:lnTo>
                <a:lnTo>
                  <a:pt x="0" y="914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09364" y="1466850"/>
            <a:ext cx="11183952" cy="790067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อีฟดอวอิ้ง"/>
              </a:rPr>
              <a:t>Despite initially receiving a dataset, I undertook the initiative to further augment this collection by curating additional resumes from various sources. </a:t>
            </a:r>
          </a:p>
          <a:p>
            <a:pPr marL="690881" indent="-345440" lvl="1">
              <a:lnSpc>
                <a:spcPts val="4480"/>
              </a:lnSpc>
              <a:buFont typeface="Arial"/>
              <a:buChar char="•"/>
            </a:pPr>
            <a:r>
              <a:rPr lang="en-US" sz="3200">
                <a:solidFill>
                  <a:srgbClr val="000000"/>
                </a:solidFill>
                <a:latin typeface="อีฟดอวอิ้ง"/>
              </a:rPr>
              <a:t> Developed a meticulously curated list of words to be ignored during the resume analysis process. This exclusion list helped in eliminating noise and focusing the model's attention on relevant information that directly contributes to the accuracy of resume categorization and relevance matching.</a:t>
            </a:r>
          </a:p>
          <a:p>
            <a:pPr marL="690881" indent="-345440" lvl="1">
              <a:lnSpc>
                <a:spcPts val="4480"/>
              </a:lnSpc>
              <a:buFont typeface="Arial"/>
              <a:buChar char="•"/>
            </a:pPr>
            <a:r>
              <a:rPr lang="en-US" sz="3200">
                <a:solidFill>
                  <a:srgbClr val="000000"/>
                </a:solidFill>
                <a:latin typeface="อีฟดอวอิ้ง"/>
              </a:rPr>
              <a:t>Expanded the dataset's contextual understanding by incorporating a comprehensive list of cities from India and the USA. This step aimed to enhance the model's capability to recognize and differentiate location-based data within resumes</a:t>
            </a:r>
          </a:p>
        </p:txBody>
      </p:sp>
      <p:grpSp>
        <p:nvGrpSpPr>
          <p:cNvPr name="Group 7" id="7"/>
          <p:cNvGrpSpPr/>
          <p:nvPr/>
        </p:nvGrpSpPr>
        <p:grpSpPr>
          <a:xfrm rot="0">
            <a:off x="16225838" y="1271588"/>
            <a:ext cx="110490" cy="108585"/>
            <a:chOff x="0" y="0"/>
            <a:chExt cx="147320" cy="144780"/>
          </a:xfrm>
        </p:grpSpPr>
        <p:sp>
          <p:nvSpPr>
            <p:cNvPr name="Freeform 8" id="8"/>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9" id="9"/>
          <p:cNvGrpSpPr/>
          <p:nvPr/>
        </p:nvGrpSpPr>
        <p:grpSpPr>
          <a:xfrm rot="0">
            <a:off x="16404907" y="1415415"/>
            <a:ext cx="111442" cy="108585"/>
            <a:chOff x="0" y="0"/>
            <a:chExt cx="148590" cy="144780"/>
          </a:xfrm>
        </p:grpSpPr>
        <p:sp>
          <p:nvSpPr>
            <p:cNvPr name="Freeform 10" id="10"/>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11" id="11"/>
          <p:cNvGrpSpPr/>
          <p:nvPr/>
        </p:nvGrpSpPr>
        <p:grpSpPr>
          <a:xfrm rot="0">
            <a:off x="16548735" y="1450658"/>
            <a:ext cx="110490" cy="108585"/>
            <a:chOff x="0" y="0"/>
            <a:chExt cx="147320" cy="144780"/>
          </a:xfrm>
        </p:grpSpPr>
        <p:sp>
          <p:nvSpPr>
            <p:cNvPr name="Freeform 12" id="12"/>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3" id="13"/>
          <p:cNvSpPr/>
          <p:nvPr/>
        </p:nvSpPr>
        <p:spPr>
          <a:xfrm flipH="false" flipV="false" rot="3697342">
            <a:off x="15471050" y="6969435"/>
            <a:ext cx="1620064" cy="2136775"/>
          </a:xfrm>
          <a:custGeom>
            <a:avLst/>
            <a:gdLst/>
            <a:ahLst/>
            <a:cxnLst/>
            <a:rect r="r" b="b" t="t" l="l"/>
            <a:pathLst>
              <a:path h="2136775" w="1620064">
                <a:moveTo>
                  <a:pt x="0" y="0"/>
                </a:moveTo>
                <a:lnTo>
                  <a:pt x="1620065" y="0"/>
                </a:lnTo>
                <a:lnTo>
                  <a:pt x="1620065" y="2136775"/>
                </a:lnTo>
                <a:lnTo>
                  <a:pt x="0" y="21367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600671" y="167322"/>
            <a:ext cx="8023877" cy="1104265"/>
          </a:xfrm>
          <a:prstGeom prst="rect">
            <a:avLst/>
          </a:prstGeom>
        </p:spPr>
        <p:txBody>
          <a:bodyPr anchor="t" rtlCol="false" tIns="0" lIns="0" bIns="0" rIns="0">
            <a:spAutoFit/>
          </a:bodyPr>
          <a:lstStyle/>
          <a:p>
            <a:pPr algn="ctr">
              <a:lnSpc>
                <a:spcPts val="8959"/>
              </a:lnSpc>
            </a:pPr>
            <a:r>
              <a:rPr lang="en-US" sz="6399">
                <a:solidFill>
                  <a:srgbClr val="5E17EB"/>
                </a:solidFill>
                <a:latin typeface="Porcelain"/>
              </a:rPr>
              <a:t>Data Collection and Preparation</a:t>
            </a:r>
          </a:p>
        </p:txBody>
      </p:sp>
      <p:sp>
        <p:nvSpPr>
          <p:cNvPr name="Freeform 15" id="15"/>
          <p:cNvSpPr/>
          <p:nvPr/>
        </p:nvSpPr>
        <p:spPr>
          <a:xfrm flipH="false" flipV="false" rot="0">
            <a:off x="12575764" y="4544418"/>
            <a:ext cx="6370826" cy="4324135"/>
          </a:xfrm>
          <a:custGeom>
            <a:avLst/>
            <a:gdLst/>
            <a:ahLst/>
            <a:cxnLst/>
            <a:rect r="r" b="b" t="t" l="l"/>
            <a:pathLst>
              <a:path h="4324135" w="6370826">
                <a:moveTo>
                  <a:pt x="0" y="0"/>
                </a:moveTo>
                <a:lnTo>
                  <a:pt x="6370826" y="0"/>
                </a:lnTo>
                <a:lnTo>
                  <a:pt x="6370826" y="4324135"/>
                </a:lnTo>
                <a:lnTo>
                  <a:pt x="0" y="4324135"/>
                </a:lnTo>
                <a:lnTo>
                  <a:pt x="0" y="0"/>
                </a:lnTo>
                <a:close/>
              </a:path>
            </a:pathLst>
          </a:custGeom>
          <a:blipFill>
            <a:blip r:embed="rId9"/>
            <a:stretch>
              <a:fillRect l="0" t="-217" r="-105893" b="-21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613003" y="564896"/>
            <a:ext cx="696550" cy="696550"/>
          </a:xfrm>
          <a:custGeom>
            <a:avLst/>
            <a:gdLst/>
            <a:ahLst/>
            <a:cxnLst/>
            <a:rect r="r" b="b" t="t" l="l"/>
            <a:pathLst>
              <a:path h="696550" w="696550">
                <a:moveTo>
                  <a:pt x="0" y="0"/>
                </a:moveTo>
                <a:lnTo>
                  <a:pt x="696550" y="0"/>
                </a:lnTo>
                <a:lnTo>
                  <a:pt x="696550" y="696550"/>
                </a:lnTo>
                <a:lnTo>
                  <a:pt x="0" y="696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89257" y="391324"/>
            <a:ext cx="8023877" cy="2237740"/>
          </a:xfrm>
          <a:prstGeom prst="rect">
            <a:avLst/>
          </a:prstGeom>
        </p:spPr>
        <p:txBody>
          <a:bodyPr anchor="t" rtlCol="false" tIns="0" lIns="0" bIns="0" rIns="0">
            <a:spAutoFit/>
          </a:bodyPr>
          <a:lstStyle/>
          <a:p>
            <a:pPr algn="ctr">
              <a:lnSpc>
                <a:spcPts val="8959"/>
              </a:lnSpc>
            </a:pPr>
            <a:r>
              <a:rPr lang="en-US" sz="6399">
                <a:solidFill>
                  <a:srgbClr val="5E17EB"/>
                </a:solidFill>
                <a:latin typeface="Porcelain"/>
              </a:rPr>
              <a:t>Preprocessing Techniques Applied</a:t>
            </a:r>
          </a:p>
          <a:p>
            <a:pPr algn="ctr">
              <a:lnSpc>
                <a:spcPts val="8959"/>
              </a:lnSpc>
            </a:pPr>
          </a:p>
        </p:txBody>
      </p:sp>
      <p:grpSp>
        <p:nvGrpSpPr>
          <p:cNvPr name="Group 7" id="7"/>
          <p:cNvGrpSpPr/>
          <p:nvPr/>
        </p:nvGrpSpPr>
        <p:grpSpPr>
          <a:xfrm rot="0">
            <a:off x="8581396" y="1261446"/>
            <a:ext cx="1513678" cy="179854"/>
            <a:chOff x="0" y="0"/>
            <a:chExt cx="3569970" cy="424180"/>
          </a:xfrm>
        </p:grpSpPr>
        <p:sp>
          <p:nvSpPr>
            <p:cNvPr name="Freeform 8" id="8"/>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TextBox 9" id="9"/>
          <p:cNvSpPr txBox="true"/>
          <p:nvPr/>
        </p:nvSpPr>
        <p:spPr>
          <a:xfrm rot="0">
            <a:off x="2020223" y="1643074"/>
            <a:ext cx="14636024" cy="7822152"/>
          </a:xfrm>
          <a:prstGeom prst="rect">
            <a:avLst/>
          </a:prstGeom>
        </p:spPr>
        <p:txBody>
          <a:bodyPr anchor="t" rtlCol="false" tIns="0" lIns="0" bIns="0" rIns="0">
            <a:spAutoFit/>
          </a:bodyPr>
          <a:lstStyle/>
          <a:p>
            <a:pPr marL="791543" indent="-395771" lvl="1">
              <a:lnSpc>
                <a:spcPts val="5132"/>
              </a:lnSpc>
              <a:buFont typeface="Arial"/>
              <a:buChar char="•"/>
            </a:pPr>
            <a:r>
              <a:rPr lang="en-US" sz="3666">
                <a:solidFill>
                  <a:srgbClr val="000000"/>
                </a:solidFill>
                <a:latin typeface="อีฟดอวอิ้ง"/>
              </a:rPr>
              <a:t>Implemented a comprehensive text pre-processing pipeline to cleanse and standardize resume data. </a:t>
            </a:r>
          </a:p>
          <a:p>
            <a:pPr marL="791543" indent="-395771" lvl="1">
              <a:lnSpc>
                <a:spcPts val="5132"/>
              </a:lnSpc>
              <a:buFont typeface="Arial"/>
              <a:buChar char="•"/>
            </a:pPr>
            <a:r>
              <a:rPr lang="en-US" sz="3666">
                <a:solidFill>
                  <a:srgbClr val="000000"/>
                </a:solidFill>
                <a:latin typeface="อีฟดอวอิ้ง"/>
              </a:rPr>
              <a:t>This included the removal of URLs, social media mentions, hashtags, RTs, and cc tags to ensure the text was free from irrelevant or noisy data.</a:t>
            </a:r>
          </a:p>
          <a:p>
            <a:pPr marL="791543" indent="-395771" lvl="1">
              <a:lnSpc>
                <a:spcPts val="5132"/>
              </a:lnSpc>
              <a:buFont typeface="Arial"/>
              <a:buChar char="•"/>
            </a:pPr>
            <a:r>
              <a:rPr lang="en-US" sz="3666">
                <a:solidFill>
                  <a:srgbClr val="000000"/>
                </a:solidFill>
                <a:latin typeface="อีฟดอวอิ้ง"/>
              </a:rPr>
              <a:t>Further, I eliminated all non-ASCII characters, punctuations, and numbers to focus on meaningful textual content.</a:t>
            </a:r>
          </a:p>
          <a:p>
            <a:pPr marL="791543" indent="-395771" lvl="1">
              <a:lnSpc>
                <a:spcPts val="5132"/>
              </a:lnSpc>
              <a:buFont typeface="Arial"/>
              <a:buChar char="•"/>
            </a:pPr>
            <a:r>
              <a:rPr lang="en-US" sz="3666">
                <a:solidFill>
                  <a:srgbClr val="000000"/>
                </a:solidFill>
                <a:latin typeface="อีฟดอวอิ้ง"/>
              </a:rPr>
              <a:t>Applied lowercasing and whitespace normalization across the dataset to maintain consistency. </a:t>
            </a:r>
          </a:p>
          <a:p>
            <a:pPr marL="791543" indent="-395771" lvl="1">
              <a:lnSpc>
                <a:spcPts val="5132"/>
              </a:lnSpc>
              <a:buFont typeface="Arial"/>
              <a:buChar char="•"/>
            </a:pPr>
            <a:r>
              <a:rPr lang="en-US" sz="3666">
                <a:solidFill>
                  <a:srgbClr val="000000"/>
                </a:solidFill>
                <a:latin typeface="อีฟดอวอิ้ง"/>
              </a:rPr>
              <a:t>Additionally, a custom filter was employed to exclude stop words and short tokens, retaining only significant words that contribute to understanding resume content effectively.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748975" y="-84690"/>
            <a:ext cx="8023877" cy="3678867"/>
          </a:xfrm>
          <a:prstGeom prst="rect">
            <a:avLst/>
          </a:prstGeom>
        </p:spPr>
        <p:txBody>
          <a:bodyPr anchor="t" rtlCol="false" tIns="0" lIns="0" bIns="0" rIns="0">
            <a:spAutoFit/>
          </a:bodyPr>
          <a:lstStyle/>
          <a:p>
            <a:pPr algn="ctr">
              <a:lnSpc>
                <a:spcPts val="17955"/>
              </a:lnSpc>
            </a:pPr>
            <a:r>
              <a:rPr lang="en-US" sz="12825">
                <a:solidFill>
                  <a:srgbClr val="CB6CE6"/>
                </a:solidFill>
                <a:latin typeface="Porcelain"/>
              </a:rPr>
              <a:t>Model Selection</a:t>
            </a:r>
          </a:p>
          <a:p>
            <a:pPr algn="ctr">
              <a:lnSpc>
                <a:spcPts val="11200"/>
              </a:lnSpc>
            </a:pPr>
          </a:p>
        </p:txBody>
      </p:sp>
      <p:grpSp>
        <p:nvGrpSpPr>
          <p:cNvPr name="Group 5" id="5"/>
          <p:cNvGrpSpPr/>
          <p:nvPr/>
        </p:nvGrpSpPr>
        <p:grpSpPr>
          <a:xfrm rot="0">
            <a:off x="16225838" y="1271588"/>
            <a:ext cx="110490" cy="108585"/>
            <a:chOff x="0" y="0"/>
            <a:chExt cx="147320" cy="144780"/>
          </a:xfrm>
        </p:grpSpPr>
        <p:sp>
          <p:nvSpPr>
            <p:cNvPr name="Freeform 6" id="6"/>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7" id="7"/>
          <p:cNvGrpSpPr/>
          <p:nvPr/>
        </p:nvGrpSpPr>
        <p:grpSpPr>
          <a:xfrm rot="0">
            <a:off x="16404907" y="1415415"/>
            <a:ext cx="111442" cy="108585"/>
            <a:chOff x="0" y="0"/>
            <a:chExt cx="148590" cy="144780"/>
          </a:xfrm>
        </p:grpSpPr>
        <p:sp>
          <p:nvSpPr>
            <p:cNvPr name="Freeform 8" id="8"/>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9" id="9"/>
          <p:cNvGrpSpPr/>
          <p:nvPr/>
        </p:nvGrpSpPr>
        <p:grpSpPr>
          <a:xfrm rot="0">
            <a:off x="16548735" y="1450658"/>
            <a:ext cx="110490" cy="108585"/>
            <a:chOff x="0" y="0"/>
            <a:chExt cx="147320" cy="144780"/>
          </a:xfrm>
        </p:grpSpPr>
        <p:sp>
          <p:nvSpPr>
            <p:cNvPr name="Freeform 10" id="10"/>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1" id="11"/>
          <p:cNvSpPr/>
          <p:nvPr/>
        </p:nvSpPr>
        <p:spPr>
          <a:xfrm flipH="false" flipV="false" rot="4877845">
            <a:off x="5359225" y="85197"/>
            <a:ext cx="1430694" cy="1887007"/>
          </a:xfrm>
          <a:custGeom>
            <a:avLst/>
            <a:gdLst/>
            <a:ahLst/>
            <a:cxnLst/>
            <a:rect r="r" b="b" t="t" l="l"/>
            <a:pathLst>
              <a:path h="1887007" w="1430694">
                <a:moveTo>
                  <a:pt x="0" y="0"/>
                </a:moveTo>
                <a:lnTo>
                  <a:pt x="1430694" y="0"/>
                </a:lnTo>
                <a:lnTo>
                  <a:pt x="1430694" y="1887006"/>
                </a:lnTo>
                <a:lnTo>
                  <a:pt x="0" y="1887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354719">
            <a:off x="5723597" y="6341181"/>
            <a:ext cx="1212370" cy="632260"/>
          </a:xfrm>
          <a:custGeom>
            <a:avLst/>
            <a:gdLst/>
            <a:ahLst/>
            <a:cxnLst/>
            <a:rect r="r" b="b" t="t" l="l"/>
            <a:pathLst>
              <a:path h="632260" w="1212370">
                <a:moveTo>
                  <a:pt x="0" y="0"/>
                </a:moveTo>
                <a:lnTo>
                  <a:pt x="1212370" y="0"/>
                </a:lnTo>
                <a:lnTo>
                  <a:pt x="1212370" y="632260"/>
                </a:lnTo>
                <a:lnTo>
                  <a:pt x="0" y="6322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6748975" y="2926281"/>
            <a:ext cx="4388669" cy="6554676"/>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rPr>
              <a:t>Leveraged the transformers library by Hugging Face to access pre-trained models and tokenizers, enabling the application of transfer learning techniques to adapt the model to the specialized task of resume categorization and matching.</a:t>
            </a:r>
          </a:p>
          <a:p>
            <a:pPr algn="ctr">
              <a:lnSpc>
                <a:spcPts val="4282"/>
              </a:lnSpc>
            </a:pPr>
          </a:p>
        </p:txBody>
      </p:sp>
      <p:sp>
        <p:nvSpPr>
          <p:cNvPr name="TextBox 14" id="14"/>
          <p:cNvSpPr txBox="true"/>
          <p:nvPr/>
        </p:nvSpPr>
        <p:spPr>
          <a:xfrm rot="77721">
            <a:off x="3438021" y="2038755"/>
            <a:ext cx="824270" cy="982796"/>
          </a:xfrm>
          <a:prstGeom prst="rect">
            <a:avLst/>
          </a:prstGeom>
        </p:spPr>
        <p:txBody>
          <a:bodyPr anchor="t" rtlCol="false" tIns="0" lIns="0" bIns="0" rIns="0">
            <a:spAutoFit/>
          </a:bodyPr>
          <a:lstStyle/>
          <a:p>
            <a:pPr algn="ctr">
              <a:lnSpc>
                <a:spcPts val="7984"/>
              </a:lnSpc>
            </a:pPr>
            <a:r>
              <a:rPr lang="en-US" sz="5703">
                <a:solidFill>
                  <a:srgbClr val="000000"/>
                </a:solidFill>
                <a:latin typeface="Porcelain"/>
              </a:rPr>
              <a:t>1</a:t>
            </a:r>
          </a:p>
        </p:txBody>
      </p:sp>
      <p:sp>
        <p:nvSpPr>
          <p:cNvPr name="TextBox 15" id="15"/>
          <p:cNvSpPr txBox="true"/>
          <p:nvPr/>
        </p:nvSpPr>
        <p:spPr>
          <a:xfrm rot="77721">
            <a:off x="8438934" y="2038755"/>
            <a:ext cx="824270" cy="982796"/>
          </a:xfrm>
          <a:prstGeom prst="rect">
            <a:avLst/>
          </a:prstGeom>
        </p:spPr>
        <p:txBody>
          <a:bodyPr anchor="t" rtlCol="false" tIns="0" lIns="0" bIns="0" rIns="0">
            <a:spAutoFit/>
          </a:bodyPr>
          <a:lstStyle/>
          <a:p>
            <a:pPr algn="ctr">
              <a:lnSpc>
                <a:spcPts val="7984"/>
              </a:lnSpc>
            </a:pPr>
            <a:r>
              <a:rPr lang="en-US" sz="5703">
                <a:solidFill>
                  <a:srgbClr val="000000"/>
                </a:solidFill>
                <a:latin typeface="Porcelain"/>
              </a:rPr>
              <a:t>2</a:t>
            </a:r>
          </a:p>
        </p:txBody>
      </p:sp>
      <p:sp>
        <p:nvSpPr>
          <p:cNvPr name="TextBox 16" id="16"/>
          <p:cNvSpPr txBox="true"/>
          <p:nvPr/>
        </p:nvSpPr>
        <p:spPr>
          <a:xfrm rot="77721">
            <a:off x="13943263" y="1773483"/>
            <a:ext cx="824270" cy="982796"/>
          </a:xfrm>
          <a:prstGeom prst="rect">
            <a:avLst/>
          </a:prstGeom>
        </p:spPr>
        <p:txBody>
          <a:bodyPr anchor="t" rtlCol="false" tIns="0" lIns="0" bIns="0" rIns="0">
            <a:spAutoFit/>
          </a:bodyPr>
          <a:lstStyle/>
          <a:p>
            <a:pPr algn="ctr">
              <a:lnSpc>
                <a:spcPts val="7984"/>
              </a:lnSpc>
            </a:pPr>
            <a:r>
              <a:rPr lang="en-US" sz="5703">
                <a:solidFill>
                  <a:srgbClr val="000000"/>
                </a:solidFill>
                <a:latin typeface="Porcelain"/>
              </a:rPr>
              <a:t>3</a:t>
            </a:r>
          </a:p>
        </p:txBody>
      </p:sp>
      <p:sp>
        <p:nvSpPr>
          <p:cNvPr name="Freeform 17" id="17"/>
          <p:cNvSpPr/>
          <p:nvPr/>
        </p:nvSpPr>
        <p:spPr>
          <a:xfrm flipH="false" flipV="false" rot="10354719">
            <a:off x="10866823" y="6426579"/>
            <a:ext cx="1212370" cy="632260"/>
          </a:xfrm>
          <a:custGeom>
            <a:avLst/>
            <a:gdLst/>
            <a:ahLst/>
            <a:cxnLst/>
            <a:rect r="r" b="b" t="t" l="l"/>
            <a:pathLst>
              <a:path h="632260" w="1212370">
                <a:moveTo>
                  <a:pt x="0" y="0"/>
                </a:moveTo>
                <a:lnTo>
                  <a:pt x="1212370" y="0"/>
                </a:lnTo>
                <a:lnTo>
                  <a:pt x="1212370" y="632259"/>
                </a:lnTo>
                <a:lnTo>
                  <a:pt x="0" y="632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685903" y="2906923"/>
            <a:ext cx="4388669" cy="7104161"/>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rPr>
              <a:t>Opted for the state-of-the-art BERT (Bidirectional Encoder Representations from Transformers) model, specifically the bert-base-uncased variant, known for its effectiveness in understanding the context and nuances in text data.</a:t>
            </a:r>
          </a:p>
          <a:p>
            <a:pPr algn="ctr">
              <a:lnSpc>
                <a:spcPts val="4282"/>
              </a:lnSpc>
            </a:pPr>
          </a:p>
        </p:txBody>
      </p:sp>
      <p:sp>
        <p:nvSpPr>
          <p:cNvPr name="TextBox 19" id="19"/>
          <p:cNvSpPr txBox="true"/>
          <p:nvPr/>
        </p:nvSpPr>
        <p:spPr>
          <a:xfrm rot="0">
            <a:off x="12071960" y="3011678"/>
            <a:ext cx="4388669" cy="6554676"/>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rPr>
              <a:t>Developed a CustomDataset class inheriting from PyTorch's Dataset module. This class is tailored to tokenize and prepare the input data specifically for the BERT model, utilizing efficient batch processing to handle large-scale text data.</a:t>
            </a:r>
          </a:p>
          <a:p>
            <a:pPr algn="ctr">
              <a:lnSpc>
                <a:spcPts val="428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59679" y="48135"/>
            <a:ext cx="5103342" cy="2094101"/>
          </a:xfrm>
          <a:prstGeom prst="rect">
            <a:avLst/>
          </a:prstGeom>
        </p:spPr>
        <p:txBody>
          <a:bodyPr anchor="t" rtlCol="false" tIns="0" lIns="0" bIns="0" rIns="0">
            <a:spAutoFit/>
          </a:bodyPr>
          <a:lstStyle/>
          <a:p>
            <a:pPr algn="ctr">
              <a:lnSpc>
                <a:spcPts val="8360"/>
              </a:lnSpc>
            </a:pPr>
            <a:r>
              <a:rPr lang="en-US" sz="5971">
                <a:solidFill>
                  <a:srgbClr val="000000"/>
                </a:solidFill>
                <a:latin typeface="Porcelain"/>
              </a:rPr>
              <a:t>Tokenization &amp; Masking</a:t>
            </a:r>
          </a:p>
        </p:txBody>
      </p:sp>
      <p:grpSp>
        <p:nvGrpSpPr>
          <p:cNvPr name="Group 6" id="6"/>
          <p:cNvGrpSpPr/>
          <p:nvPr/>
        </p:nvGrpSpPr>
        <p:grpSpPr>
          <a:xfrm rot="0">
            <a:off x="16225838" y="1271588"/>
            <a:ext cx="110490" cy="108585"/>
            <a:chOff x="0" y="0"/>
            <a:chExt cx="147320" cy="144780"/>
          </a:xfrm>
        </p:grpSpPr>
        <p:sp>
          <p:nvSpPr>
            <p:cNvPr name="Freeform 7" id="7"/>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8" id="8"/>
          <p:cNvGrpSpPr/>
          <p:nvPr/>
        </p:nvGrpSpPr>
        <p:grpSpPr>
          <a:xfrm rot="0">
            <a:off x="16404907" y="1415415"/>
            <a:ext cx="111442" cy="108585"/>
            <a:chOff x="0" y="0"/>
            <a:chExt cx="148590" cy="144780"/>
          </a:xfrm>
        </p:grpSpPr>
        <p:sp>
          <p:nvSpPr>
            <p:cNvPr name="Freeform 9" id="9"/>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10" id="10"/>
          <p:cNvGrpSpPr/>
          <p:nvPr/>
        </p:nvGrpSpPr>
        <p:grpSpPr>
          <a:xfrm rot="0">
            <a:off x="16548735" y="1450658"/>
            <a:ext cx="110490" cy="108585"/>
            <a:chOff x="0" y="0"/>
            <a:chExt cx="147320" cy="144780"/>
          </a:xfrm>
        </p:grpSpPr>
        <p:sp>
          <p:nvSpPr>
            <p:cNvPr name="Freeform 11" id="11"/>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2" id="12"/>
          <p:cNvSpPr/>
          <p:nvPr/>
        </p:nvSpPr>
        <p:spPr>
          <a:xfrm flipH="false" flipV="false" rot="4877845">
            <a:off x="5964065" y="200044"/>
            <a:ext cx="553249" cy="729705"/>
          </a:xfrm>
          <a:custGeom>
            <a:avLst/>
            <a:gdLst/>
            <a:ahLst/>
            <a:cxnLst/>
            <a:rect r="r" b="b" t="t" l="l"/>
            <a:pathLst>
              <a:path h="729705" w="553249">
                <a:moveTo>
                  <a:pt x="0" y="0"/>
                </a:moveTo>
                <a:lnTo>
                  <a:pt x="553249" y="0"/>
                </a:lnTo>
                <a:lnTo>
                  <a:pt x="553249" y="729705"/>
                </a:lnTo>
                <a:lnTo>
                  <a:pt x="0" y="7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48900" y="1753496"/>
            <a:ext cx="8595100" cy="6860453"/>
          </a:xfrm>
          <a:custGeom>
            <a:avLst/>
            <a:gdLst/>
            <a:ahLst/>
            <a:cxnLst/>
            <a:rect r="r" b="b" t="t" l="l"/>
            <a:pathLst>
              <a:path h="6860453" w="8595100">
                <a:moveTo>
                  <a:pt x="0" y="0"/>
                </a:moveTo>
                <a:lnTo>
                  <a:pt x="8595100" y="0"/>
                </a:lnTo>
                <a:lnTo>
                  <a:pt x="8595100" y="6860452"/>
                </a:lnTo>
                <a:lnTo>
                  <a:pt x="0" y="68604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091660" y="3405170"/>
            <a:ext cx="5822253" cy="5281489"/>
          </a:xfrm>
          <a:prstGeom prst="rect">
            <a:avLst/>
          </a:prstGeom>
        </p:spPr>
        <p:txBody>
          <a:bodyPr anchor="t" rtlCol="false" tIns="0" lIns="0" bIns="0" rIns="0">
            <a:spAutoFit/>
          </a:bodyPr>
          <a:lstStyle/>
          <a:p>
            <a:pPr algn="ctr">
              <a:lnSpc>
                <a:spcPts val="4597"/>
              </a:lnSpc>
            </a:pPr>
            <a:r>
              <a:rPr lang="en-US" sz="3283">
                <a:solidFill>
                  <a:srgbClr val="000000"/>
                </a:solidFill>
                <a:latin typeface="อีฟดอวอิ้ง"/>
              </a:rPr>
              <a:t>Implemented the tokenizer within the initialization of the dataset, configuring it to handle text tokenization with truncation and padding to the maximum length, ensuring uniform input size for model training.</a:t>
            </a:r>
          </a:p>
          <a:p>
            <a:pPr algn="ctr">
              <a:lnSpc>
                <a:spcPts val="4597"/>
              </a:lnSpc>
            </a:pPr>
          </a:p>
        </p:txBody>
      </p:sp>
      <p:sp>
        <p:nvSpPr>
          <p:cNvPr name="TextBox 15" id="15"/>
          <p:cNvSpPr txBox="true"/>
          <p:nvPr/>
        </p:nvSpPr>
        <p:spPr>
          <a:xfrm rot="77721">
            <a:off x="5062043" y="3818493"/>
            <a:ext cx="768006" cy="913988"/>
          </a:xfrm>
          <a:prstGeom prst="rect">
            <a:avLst/>
          </a:prstGeom>
        </p:spPr>
        <p:txBody>
          <a:bodyPr anchor="t" rtlCol="false" tIns="0" lIns="0" bIns="0" rIns="0">
            <a:spAutoFit/>
          </a:bodyPr>
          <a:lstStyle/>
          <a:p>
            <a:pPr algn="ctr">
              <a:lnSpc>
                <a:spcPts val="7439"/>
              </a:lnSpc>
            </a:pPr>
            <a:r>
              <a:rPr lang="en-US" sz="5314">
                <a:solidFill>
                  <a:srgbClr val="FFFFFF"/>
                </a:solidFill>
                <a:latin typeface="Porcelain"/>
              </a:rPr>
              <a:t>1</a:t>
            </a:r>
          </a:p>
        </p:txBody>
      </p:sp>
      <p:sp>
        <p:nvSpPr>
          <p:cNvPr name="Freeform 16" id="16"/>
          <p:cNvSpPr/>
          <p:nvPr/>
        </p:nvSpPr>
        <p:spPr>
          <a:xfrm flipH="false" flipV="false" rot="0">
            <a:off x="9189901" y="1504950"/>
            <a:ext cx="8638111" cy="6894783"/>
          </a:xfrm>
          <a:custGeom>
            <a:avLst/>
            <a:gdLst/>
            <a:ahLst/>
            <a:cxnLst/>
            <a:rect r="r" b="b" t="t" l="l"/>
            <a:pathLst>
              <a:path h="6894783" w="8638111">
                <a:moveTo>
                  <a:pt x="0" y="0"/>
                </a:moveTo>
                <a:lnTo>
                  <a:pt x="8638111" y="0"/>
                </a:lnTo>
                <a:lnTo>
                  <a:pt x="8638111" y="6894783"/>
                </a:lnTo>
                <a:lnTo>
                  <a:pt x="0" y="6894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0128013" y="3414695"/>
            <a:ext cx="7296447" cy="4283667"/>
          </a:xfrm>
          <a:prstGeom prst="rect">
            <a:avLst/>
          </a:prstGeom>
        </p:spPr>
        <p:txBody>
          <a:bodyPr anchor="t" rtlCol="false" tIns="0" lIns="0" bIns="0" rIns="0">
            <a:spAutoFit/>
          </a:bodyPr>
          <a:lstStyle/>
          <a:p>
            <a:pPr algn="ctr">
              <a:lnSpc>
                <a:spcPts val="4189"/>
              </a:lnSpc>
            </a:pPr>
            <a:r>
              <a:rPr lang="en-US" sz="2992">
                <a:solidFill>
                  <a:srgbClr val="000000"/>
                </a:solidFill>
                <a:latin typeface="อีฟดอวอิ้ง"/>
              </a:rPr>
              <a:t>Employed DataCollatorForLanguageModeling with the tokenizer, enabling dynamic token masking with a 15% probability. This setup is essential for training the model using the Masked Language Modeling (MLM) objective, which is fundamental to BERT's training methodology.</a:t>
            </a:r>
          </a:p>
          <a:p>
            <a:pPr algn="ctr">
              <a:lnSpc>
                <a:spcPts val="4189"/>
              </a:lnSpc>
            </a:pPr>
          </a:p>
        </p:txBody>
      </p:sp>
      <p:sp>
        <p:nvSpPr>
          <p:cNvPr name="TextBox 18" id="18"/>
          <p:cNvSpPr txBox="true"/>
          <p:nvPr/>
        </p:nvSpPr>
        <p:spPr>
          <a:xfrm rot="0">
            <a:off x="2091660" y="2017190"/>
            <a:ext cx="5824633" cy="1511805"/>
          </a:xfrm>
          <a:prstGeom prst="rect">
            <a:avLst/>
          </a:prstGeom>
        </p:spPr>
        <p:txBody>
          <a:bodyPr anchor="t" rtlCol="false" tIns="0" lIns="0" bIns="0" rIns="0">
            <a:spAutoFit/>
          </a:bodyPr>
          <a:lstStyle/>
          <a:p>
            <a:pPr algn="ctr">
              <a:lnSpc>
                <a:spcPts val="6071"/>
              </a:lnSpc>
            </a:pPr>
            <a:r>
              <a:rPr lang="en-US" sz="4337">
                <a:solidFill>
                  <a:srgbClr val="000000"/>
                </a:solidFill>
                <a:latin typeface="Porcelain"/>
              </a:rPr>
              <a:t>Tokenization and Encoding:</a:t>
            </a:r>
          </a:p>
          <a:p>
            <a:pPr algn="ctr">
              <a:lnSpc>
                <a:spcPts val="6071"/>
              </a:lnSpc>
              <a:spcBef>
                <a:spcPct val="0"/>
              </a:spcBef>
            </a:pPr>
          </a:p>
        </p:txBody>
      </p:sp>
      <p:sp>
        <p:nvSpPr>
          <p:cNvPr name="TextBox 19" id="19"/>
          <p:cNvSpPr txBox="true"/>
          <p:nvPr/>
        </p:nvSpPr>
        <p:spPr>
          <a:xfrm rot="0">
            <a:off x="11144747" y="1598780"/>
            <a:ext cx="4728419" cy="1930215"/>
          </a:xfrm>
          <a:prstGeom prst="rect">
            <a:avLst/>
          </a:prstGeom>
        </p:spPr>
        <p:txBody>
          <a:bodyPr anchor="t" rtlCol="false" tIns="0" lIns="0" bIns="0" rIns="0">
            <a:spAutoFit/>
          </a:bodyPr>
          <a:lstStyle/>
          <a:p>
            <a:pPr algn="ctr">
              <a:lnSpc>
                <a:spcPts val="5130"/>
              </a:lnSpc>
            </a:pPr>
            <a:r>
              <a:rPr lang="en-US" sz="3664">
                <a:solidFill>
                  <a:srgbClr val="000000"/>
                </a:solidFill>
                <a:latin typeface="Porcelain"/>
              </a:rPr>
              <a:t>Dynamic Masking with Data Collator</a:t>
            </a:r>
          </a:p>
          <a:p>
            <a:pPr algn="ctr">
              <a:lnSpc>
                <a:spcPts val="513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29818" y="698863"/>
            <a:ext cx="14851265" cy="7822152"/>
          </a:xfrm>
          <a:prstGeom prst="rect">
            <a:avLst/>
          </a:prstGeom>
        </p:spPr>
        <p:txBody>
          <a:bodyPr anchor="t" rtlCol="false" tIns="0" lIns="0" bIns="0" rIns="0">
            <a:spAutoFit/>
          </a:bodyPr>
          <a:lstStyle/>
          <a:p>
            <a:pPr>
              <a:lnSpc>
                <a:spcPts val="5132"/>
              </a:lnSpc>
            </a:pPr>
            <a:r>
              <a:rPr lang="en-US" sz="3666">
                <a:solidFill>
                  <a:srgbClr val="5E17EB"/>
                </a:solidFill>
                <a:latin typeface="อีฟดอวอิ้ง"/>
              </a:rPr>
              <a:t>MLM Probability Setting:</a:t>
            </a:r>
            <a:r>
              <a:rPr lang="en-US" sz="3666">
                <a:solidFill>
                  <a:srgbClr val="000000"/>
                </a:solidFill>
                <a:latin typeface="อีฟดอวอิ้ง"/>
              </a:rPr>
              <a:t> The mlm_probability parameter was set to 0.15, meaning that there was a 15% chance of any given token being masked out in the training data. </a:t>
            </a:r>
          </a:p>
          <a:p>
            <a:pPr>
              <a:lnSpc>
                <a:spcPts val="5132"/>
              </a:lnSpc>
            </a:pPr>
            <a:r>
              <a:rPr lang="en-US" sz="3666">
                <a:solidFill>
                  <a:srgbClr val="5E17EB"/>
                </a:solidFill>
                <a:latin typeface="อีฟดอวอิ้ง"/>
              </a:rPr>
              <a:t>MLM Training Objective:</a:t>
            </a:r>
            <a:r>
              <a:rPr lang="en-US" sz="3666">
                <a:solidFill>
                  <a:srgbClr val="000000"/>
                </a:solidFill>
                <a:latin typeface="อีฟดอวอิ้ง"/>
              </a:rPr>
              <a:t> The model learns to predict the original identity of the masked tokens based on the surrounding context. This process not only helps in learning deep contextual representations but also allows the model to focus on understanding the entire context of the input sequence.</a:t>
            </a:r>
          </a:p>
          <a:p>
            <a:pPr>
              <a:lnSpc>
                <a:spcPts val="5132"/>
              </a:lnSpc>
            </a:pPr>
            <a:r>
              <a:rPr lang="en-US" sz="3666">
                <a:solidFill>
                  <a:srgbClr val="5E17EB"/>
                </a:solidFill>
                <a:latin typeface="อีฟดอวอิ้ง"/>
              </a:rPr>
              <a:t>Model Fine-Tuning and Persistence:</a:t>
            </a:r>
          </a:p>
          <a:p>
            <a:pPr>
              <a:lnSpc>
                <a:spcPts val="5132"/>
              </a:lnSpc>
            </a:pPr>
          </a:p>
          <a:p>
            <a:pPr>
              <a:lnSpc>
                <a:spcPts val="5132"/>
              </a:lnSpc>
            </a:pPr>
          </a:p>
          <a:p>
            <a:pPr>
              <a:lnSpc>
                <a:spcPts val="5132"/>
              </a:lnSpc>
            </a:pPr>
          </a:p>
        </p:txBody>
      </p:sp>
      <p:grpSp>
        <p:nvGrpSpPr>
          <p:cNvPr name="Group 6" id="6"/>
          <p:cNvGrpSpPr/>
          <p:nvPr/>
        </p:nvGrpSpPr>
        <p:grpSpPr>
          <a:xfrm rot="0">
            <a:off x="16225838" y="1271588"/>
            <a:ext cx="110490" cy="108585"/>
            <a:chOff x="0" y="0"/>
            <a:chExt cx="147320" cy="144780"/>
          </a:xfrm>
        </p:grpSpPr>
        <p:sp>
          <p:nvSpPr>
            <p:cNvPr name="Freeform 7" id="7"/>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8" id="8"/>
          <p:cNvGrpSpPr/>
          <p:nvPr/>
        </p:nvGrpSpPr>
        <p:grpSpPr>
          <a:xfrm rot="0">
            <a:off x="16404907" y="1415415"/>
            <a:ext cx="111442" cy="108585"/>
            <a:chOff x="0" y="0"/>
            <a:chExt cx="148590" cy="144780"/>
          </a:xfrm>
        </p:grpSpPr>
        <p:sp>
          <p:nvSpPr>
            <p:cNvPr name="Freeform 9" id="9"/>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10" id="10"/>
          <p:cNvGrpSpPr/>
          <p:nvPr/>
        </p:nvGrpSpPr>
        <p:grpSpPr>
          <a:xfrm rot="0">
            <a:off x="16548735" y="1450658"/>
            <a:ext cx="110490" cy="108585"/>
            <a:chOff x="0" y="0"/>
            <a:chExt cx="147320" cy="144780"/>
          </a:xfrm>
        </p:grpSpPr>
        <p:sp>
          <p:nvSpPr>
            <p:cNvPr name="Freeform 11" id="11"/>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2" id="12"/>
          <p:cNvSpPr/>
          <p:nvPr/>
        </p:nvSpPr>
        <p:spPr>
          <a:xfrm flipH="false" flipV="false" rot="3697342">
            <a:off x="15471050" y="6969435"/>
            <a:ext cx="1620064" cy="2136775"/>
          </a:xfrm>
          <a:custGeom>
            <a:avLst/>
            <a:gdLst/>
            <a:ahLst/>
            <a:cxnLst/>
            <a:rect r="r" b="b" t="t" l="l"/>
            <a:pathLst>
              <a:path h="2136775" w="1620064">
                <a:moveTo>
                  <a:pt x="0" y="0"/>
                </a:moveTo>
                <a:lnTo>
                  <a:pt x="1620065" y="0"/>
                </a:lnTo>
                <a:lnTo>
                  <a:pt x="1620065" y="2136775"/>
                </a:lnTo>
                <a:lnTo>
                  <a:pt x="0" y="213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833051" y="5183722"/>
            <a:ext cx="3009782" cy="4909657"/>
          </a:xfrm>
          <a:custGeom>
            <a:avLst/>
            <a:gdLst/>
            <a:ahLst/>
            <a:cxnLst/>
            <a:rect r="r" b="b" t="t" l="l"/>
            <a:pathLst>
              <a:path h="4909657" w="3009782">
                <a:moveTo>
                  <a:pt x="0" y="0"/>
                </a:moveTo>
                <a:lnTo>
                  <a:pt x="3009783" y="0"/>
                </a:lnTo>
                <a:lnTo>
                  <a:pt x="3009783" y="4909657"/>
                </a:lnTo>
                <a:lnTo>
                  <a:pt x="0" y="4909657"/>
                </a:lnTo>
                <a:lnTo>
                  <a:pt x="0" y="0"/>
                </a:lnTo>
                <a:close/>
              </a:path>
            </a:pathLst>
          </a:custGeom>
          <a:blipFill>
            <a:blip r:embed="rId7"/>
            <a:stretch>
              <a:fillRect l="0" t="0" r="-9359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70957" y="4223632"/>
            <a:ext cx="1488343" cy="1488343"/>
          </a:xfrm>
          <a:custGeom>
            <a:avLst/>
            <a:gdLst/>
            <a:ahLst/>
            <a:cxnLst/>
            <a:rect r="r" b="b" t="t" l="l"/>
            <a:pathLst>
              <a:path h="1488343" w="1488343">
                <a:moveTo>
                  <a:pt x="0" y="0"/>
                </a:moveTo>
                <a:lnTo>
                  <a:pt x="1488343" y="0"/>
                </a:lnTo>
                <a:lnTo>
                  <a:pt x="1488343" y="1488343"/>
                </a:lnTo>
                <a:lnTo>
                  <a:pt x="0" y="14883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981331" y="116042"/>
            <a:ext cx="2691826" cy="1417110"/>
          </a:xfrm>
          <a:prstGeom prst="rect">
            <a:avLst/>
          </a:prstGeom>
        </p:spPr>
        <p:txBody>
          <a:bodyPr anchor="t" rtlCol="false" tIns="0" lIns="0" bIns="0" rIns="0">
            <a:spAutoFit/>
          </a:bodyPr>
          <a:lstStyle/>
          <a:p>
            <a:pPr algn="ctr">
              <a:lnSpc>
                <a:spcPts val="11540"/>
              </a:lnSpc>
            </a:pPr>
            <a:r>
              <a:rPr lang="en-US" sz="8242">
                <a:solidFill>
                  <a:srgbClr val="000000"/>
                </a:solidFill>
                <a:latin typeface="Porcelain"/>
              </a:rPr>
              <a:t>Result</a:t>
            </a:r>
          </a:p>
        </p:txBody>
      </p:sp>
      <p:sp>
        <p:nvSpPr>
          <p:cNvPr name="Freeform 7" id="7"/>
          <p:cNvSpPr/>
          <p:nvPr/>
        </p:nvSpPr>
        <p:spPr>
          <a:xfrm flipH="false" flipV="false" rot="-814117">
            <a:off x="5721521" y="375385"/>
            <a:ext cx="985912" cy="1306630"/>
          </a:xfrm>
          <a:custGeom>
            <a:avLst/>
            <a:gdLst/>
            <a:ahLst/>
            <a:cxnLst/>
            <a:rect r="r" b="b" t="t" l="l"/>
            <a:pathLst>
              <a:path h="1306630" w="985912">
                <a:moveTo>
                  <a:pt x="0" y="0"/>
                </a:moveTo>
                <a:lnTo>
                  <a:pt x="985912" y="0"/>
                </a:lnTo>
                <a:lnTo>
                  <a:pt x="985912" y="1306630"/>
                </a:lnTo>
                <a:lnTo>
                  <a:pt x="0" y="13066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992705" y="1722283"/>
            <a:ext cx="14030188" cy="84054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rdo"/>
              </a:rPr>
              <a:t>For each line of text, I performed a series of cleaning operations including the removal of any '.js' and .NET substrings, which commonly observed in technical resumes. Following this, non-ASCII characters were filtered out to standardize the text for processing.</a:t>
            </a:r>
          </a:p>
          <a:p>
            <a:pPr>
              <a:lnSpc>
                <a:spcPts val="4480"/>
              </a:lnSpc>
            </a:pPr>
          </a:p>
          <a:p>
            <a:pPr marL="690881" indent="-345440" lvl="1">
              <a:lnSpc>
                <a:spcPts val="4480"/>
              </a:lnSpc>
              <a:buFont typeface="Arial"/>
              <a:buChar char="•"/>
            </a:pPr>
            <a:r>
              <a:rPr lang="en-US" sz="3200">
                <a:solidFill>
                  <a:srgbClr val="000000"/>
                </a:solidFill>
                <a:latin typeface="Cardo"/>
              </a:rPr>
              <a:t>The cleaned lines were then split into individual chunks using period separators.</a:t>
            </a:r>
          </a:p>
          <a:p>
            <a:pPr>
              <a:lnSpc>
                <a:spcPts val="4480"/>
              </a:lnSpc>
            </a:pPr>
          </a:p>
          <a:p>
            <a:pPr marL="690881" indent="-345440" lvl="1">
              <a:lnSpc>
                <a:spcPts val="4480"/>
              </a:lnSpc>
              <a:buFont typeface="Arial"/>
              <a:buChar char="•"/>
            </a:pPr>
            <a:r>
              <a:rPr lang="en-US" sz="3200">
                <a:solidFill>
                  <a:srgbClr val="000000"/>
                </a:solidFill>
                <a:latin typeface="Cardo"/>
              </a:rPr>
              <a:t>To ascertain the relevance of each sentence to the job category in question, I employed cosine similarity measures. This method allowed me to compare the sentence embeddings with a vector representative of the resume category. </a:t>
            </a:r>
          </a:p>
          <a:p>
            <a:pPr>
              <a:lnSpc>
                <a:spcPts val="4480"/>
              </a:lnSpc>
            </a:pPr>
          </a:p>
          <a:p>
            <a:pPr marL="690881" indent="-345440" lvl="1">
              <a:lnSpc>
                <a:spcPts val="4480"/>
              </a:lnSpc>
              <a:buFont typeface="Arial"/>
              <a:buChar char="•"/>
            </a:pPr>
            <a:r>
              <a:rPr lang="en-US" sz="3200">
                <a:solidFill>
                  <a:srgbClr val="000000"/>
                </a:solidFill>
                <a:latin typeface="Cardo"/>
              </a:rPr>
              <a:t>The similarity scores for each sentence were stored in a dictionary, associating text chunks with their respective relevancies.</a:t>
            </a:r>
          </a:p>
          <a:p>
            <a:pPr>
              <a:lnSpc>
                <a:spcPts val="44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5286" y="-1159424"/>
            <a:ext cx="7617429" cy="12605848"/>
          </a:xfrm>
          <a:custGeom>
            <a:avLst/>
            <a:gdLst/>
            <a:ahLst/>
            <a:cxnLst/>
            <a:rect r="r" b="b" t="t" l="l"/>
            <a:pathLst>
              <a:path h="12605848" w="7617429">
                <a:moveTo>
                  <a:pt x="0" y="0"/>
                </a:moveTo>
                <a:lnTo>
                  <a:pt x="7617428" y="0"/>
                </a:lnTo>
                <a:lnTo>
                  <a:pt x="7617428" y="12605848"/>
                </a:lnTo>
                <a:lnTo>
                  <a:pt x="0" y="12605848"/>
                </a:lnTo>
                <a:lnTo>
                  <a:pt x="0" y="0"/>
                </a:lnTo>
                <a:close/>
              </a:path>
            </a:pathLst>
          </a:custGeom>
          <a:blipFill>
            <a:blip r:embed="rId2">
              <a:alphaModFix amt="71000"/>
            </a:blip>
            <a:stretch>
              <a:fillRect l="-9651" t="0" r="-12187" b="0"/>
            </a:stretch>
          </a:blipFill>
        </p:spPr>
      </p:sp>
      <p:sp>
        <p:nvSpPr>
          <p:cNvPr name="Freeform 3" id="3"/>
          <p:cNvSpPr/>
          <p:nvPr/>
        </p:nvSpPr>
        <p:spPr>
          <a:xfrm flipH="false" flipV="false" rot="0">
            <a:off x="2841076" y="8609125"/>
            <a:ext cx="12579953" cy="686179"/>
          </a:xfrm>
          <a:custGeom>
            <a:avLst/>
            <a:gdLst/>
            <a:ahLst/>
            <a:cxnLst/>
            <a:rect r="r" b="b" t="t" l="l"/>
            <a:pathLst>
              <a:path h="686179" w="12579953">
                <a:moveTo>
                  <a:pt x="0" y="0"/>
                </a:moveTo>
                <a:lnTo>
                  <a:pt x="12579953" y="0"/>
                </a:lnTo>
                <a:lnTo>
                  <a:pt x="12579953" y="686179"/>
                </a:lnTo>
                <a:lnTo>
                  <a:pt x="0" y="686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866971" y="1028700"/>
            <a:ext cx="12579953" cy="686179"/>
          </a:xfrm>
          <a:custGeom>
            <a:avLst/>
            <a:gdLst/>
            <a:ahLst/>
            <a:cxnLst/>
            <a:rect r="r" b="b" t="t" l="l"/>
            <a:pathLst>
              <a:path h="686179" w="12579953">
                <a:moveTo>
                  <a:pt x="12579953" y="686179"/>
                </a:moveTo>
                <a:lnTo>
                  <a:pt x="0" y="686179"/>
                </a:lnTo>
                <a:lnTo>
                  <a:pt x="0" y="0"/>
                </a:lnTo>
                <a:lnTo>
                  <a:pt x="12579953" y="0"/>
                </a:lnTo>
                <a:lnTo>
                  <a:pt x="12579953" y="68617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62839">
            <a:off x="10772454" y="5784220"/>
            <a:ext cx="1623470" cy="1623470"/>
          </a:xfrm>
          <a:custGeom>
            <a:avLst/>
            <a:gdLst/>
            <a:ahLst/>
            <a:cxnLst/>
            <a:rect r="r" b="b" t="t" l="l"/>
            <a:pathLst>
              <a:path h="1623470" w="1623470">
                <a:moveTo>
                  <a:pt x="0" y="0"/>
                </a:moveTo>
                <a:lnTo>
                  <a:pt x="1623470" y="0"/>
                </a:lnTo>
                <a:lnTo>
                  <a:pt x="1623470" y="1623469"/>
                </a:lnTo>
                <a:lnTo>
                  <a:pt x="0" y="1623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697342">
            <a:off x="2869903" y="6787850"/>
            <a:ext cx="2044068" cy="2696013"/>
          </a:xfrm>
          <a:custGeom>
            <a:avLst/>
            <a:gdLst/>
            <a:ahLst/>
            <a:cxnLst/>
            <a:rect r="r" b="b" t="t" l="l"/>
            <a:pathLst>
              <a:path h="2696013" w="2044068">
                <a:moveTo>
                  <a:pt x="0" y="0"/>
                </a:moveTo>
                <a:lnTo>
                  <a:pt x="2044068" y="0"/>
                </a:lnTo>
                <a:lnTo>
                  <a:pt x="2044068" y="2696014"/>
                </a:lnTo>
                <a:lnTo>
                  <a:pt x="0" y="26960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14117">
            <a:off x="13818570" y="972358"/>
            <a:ext cx="1793825" cy="2377358"/>
          </a:xfrm>
          <a:custGeom>
            <a:avLst/>
            <a:gdLst/>
            <a:ahLst/>
            <a:cxnLst/>
            <a:rect r="r" b="b" t="t" l="l"/>
            <a:pathLst>
              <a:path h="2377358" w="1793825">
                <a:moveTo>
                  <a:pt x="0" y="0"/>
                </a:moveTo>
                <a:lnTo>
                  <a:pt x="1793825" y="0"/>
                </a:lnTo>
                <a:lnTo>
                  <a:pt x="1793825" y="2377358"/>
                </a:lnTo>
                <a:lnTo>
                  <a:pt x="0" y="23773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339617" y="2140011"/>
            <a:ext cx="5582871" cy="3846386"/>
          </a:xfrm>
          <a:prstGeom prst="rect">
            <a:avLst/>
          </a:prstGeom>
        </p:spPr>
        <p:txBody>
          <a:bodyPr anchor="t" rtlCol="false" tIns="0" lIns="0" bIns="0" rIns="0">
            <a:spAutoFit/>
          </a:bodyPr>
          <a:lstStyle/>
          <a:p>
            <a:pPr algn="ctr">
              <a:lnSpc>
                <a:spcPts val="31334"/>
              </a:lnSpc>
            </a:pPr>
            <a:r>
              <a:rPr lang="en-US" sz="22382">
                <a:solidFill>
                  <a:srgbClr val="000000"/>
                </a:solidFill>
                <a:latin typeface="Porcelain"/>
              </a:rPr>
              <a:t>Thank</a:t>
            </a:r>
          </a:p>
        </p:txBody>
      </p:sp>
      <p:sp>
        <p:nvSpPr>
          <p:cNvPr name="TextBox 9" id="9"/>
          <p:cNvSpPr txBox="true"/>
          <p:nvPr/>
        </p:nvSpPr>
        <p:spPr>
          <a:xfrm rot="0">
            <a:off x="6677917" y="4289471"/>
            <a:ext cx="4906272" cy="3846386"/>
          </a:xfrm>
          <a:prstGeom prst="rect">
            <a:avLst/>
          </a:prstGeom>
        </p:spPr>
        <p:txBody>
          <a:bodyPr anchor="t" rtlCol="false" tIns="0" lIns="0" bIns="0" rIns="0">
            <a:spAutoFit/>
          </a:bodyPr>
          <a:lstStyle/>
          <a:p>
            <a:pPr algn="ctr">
              <a:lnSpc>
                <a:spcPts val="31334"/>
              </a:lnSpc>
            </a:pPr>
            <a:r>
              <a:rPr lang="en-US" sz="22382">
                <a:solidFill>
                  <a:srgbClr val="000000"/>
                </a:solidFill>
                <a:latin typeface="Porcelain"/>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DAGA3tu2FwY</dc:identifier>
  <dcterms:modified xsi:type="dcterms:W3CDTF">2011-08-01T06:04:30Z</dcterms:modified>
  <cp:revision>1</cp:revision>
  <dc:title>Eight Fold AI</dc:title>
</cp:coreProperties>
</file>